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301" autoAdjust="0"/>
    <p:restoredTop sz="94660"/>
  </p:normalViewPr>
  <p:slideViewPr>
    <p:cSldViewPr>
      <p:cViewPr varScale="1">
        <p:scale>
          <a:sx n="102" d="100"/>
          <a:sy n="102" d="100"/>
        </p:scale>
        <p:origin x="-1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CE086DF-EBD4-4E52-9032-69AA4E6AE00B}" type="datetimeFigureOut">
              <a:rPr lang="fa-IR" smtClean="0"/>
              <a:pPr/>
              <a:t>1437/10/15</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F887EA6-9C6D-494D-B2B4-F9F82355A3B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F887EA6-9C6D-494D-B2B4-F9F82355A3B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F887EA6-9C6D-494D-B2B4-F9F82355A3B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F887EA6-9C6D-494D-B2B4-F9F82355A3BB}"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F887EA6-9C6D-494D-B2B4-F9F82355A3BB}"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F887EA6-9C6D-494D-B2B4-F9F82355A3BB}"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5F887EA6-9C6D-494D-B2B4-F9F82355A3BB}"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5F887EA6-9C6D-494D-B2B4-F9F82355A3BB}"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CE086DF-EBD4-4E52-9032-69AA4E6AE00B}" type="datetimeFigureOut">
              <a:rPr lang="fa-IR" smtClean="0"/>
              <a:pPr/>
              <a:t>1437/10/15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5F887EA6-9C6D-494D-B2B4-F9F82355A3B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CE086DF-EBD4-4E52-9032-69AA4E6AE00B}" type="datetimeFigureOut">
              <a:rPr lang="fa-IR" smtClean="0"/>
              <a:pPr/>
              <a:t>1437/10/15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F887EA6-9C6D-494D-B2B4-F9F82355A3BB}"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CE086DF-EBD4-4E52-9032-69AA4E6AE00B}" type="datetimeFigureOut">
              <a:rPr lang="fa-IR" smtClean="0"/>
              <a:pPr/>
              <a:t>1437/10/15</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F887EA6-9C6D-494D-B2B4-F9F82355A3BB}"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CE086DF-EBD4-4E52-9032-69AA4E6AE00B}" type="datetimeFigureOut">
              <a:rPr lang="fa-IR" smtClean="0"/>
              <a:pPr/>
              <a:t>1437/10/15</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F887EA6-9C6D-494D-B2B4-F9F82355A3B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commons.wikimedia.org/wiki/File:Cannabis_Plant.jpg?uselang=f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a.wikipedia.org/w/index.php?title=Cannabinol&amp;action=edit&amp;redlink=1" TargetMode="External"/><Relationship Id="rId2" Type="http://schemas.openxmlformats.org/officeDocument/2006/relationships/hyperlink" Target="https://fa.wikipedia.org/w/index.php?title=Cannabidiol&amp;action=edit&amp;redlink=1" TargetMode="External"/><Relationship Id="rId1" Type="http://schemas.openxmlformats.org/officeDocument/2006/relationships/slideLayout" Target="../slideLayouts/slideLayout2.xml"/><Relationship Id="rId4" Type="http://schemas.openxmlformats.org/officeDocument/2006/relationships/hyperlink" Target="https://fa.wikipedia.org/w/index.php?title=Tetrahydrocannabivarin&amp;action=edit&amp;redlink=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1"/>
            <a:ext cx="7772400" cy="1470025"/>
          </a:xfrm>
        </p:spPr>
        <p:txBody>
          <a:bodyPr>
            <a:normAutofit fontScale="90000"/>
          </a:bodyPr>
          <a:lstStyle/>
          <a:p>
            <a:pPr algn="ctr"/>
            <a:r>
              <a:rPr lang="ar-SA" b="1" dirty="0"/>
              <a:t>ردپای بی صدا</a:t>
            </a:r>
            <a:r>
              <a:rPr lang="en-US" dirty="0"/>
              <a:t/>
            </a:r>
            <a:br>
              <a:rPr lang="en-US" dirty="0"/>
            </a:br>
            <a:r>
              <a:rPr lang="ar-SA" dirty="0"/>
              <a:t>(دانستنیهای قرصهای روانگردان</a:t>
            </a:r>
            <a:r>
              <a:rPr lang="ar-SA" dirty="0" smtClean="0"/>
              <a:t>)</a:t>
            </a:r>
            <a:endParaRPr lang="fa-IR" dirty="0"/>
          </a:p>
        </p:txBody>
      </p:sp>
      <p:sp>
        <p:nvSpPr>
          <p:cNvPr id="8" name="Title 1"/>
          <p:cNvSpPr txBox="1">
            <a:spLocks/>
          </p:cNvSpPr>
          <p:nvPr/>
        </p:nvSpPr>
        <p:spPr>
          <a:xfrm>
            <a:off x="642910" y="5572140"/>
            <a:ext cx="7772400" cy="1470025"/>
          </a:xfrm>
          <a:prstGeom prst="rect">
            <a:avLst/>
          </a:prstGeom>
        </p:spPr>
        <p:txBody>
          <a:bodyPr vert="horz" lIns="91440" tIns="45720" rIns="91440" bIns="45720" rtlCol="1" anchor="ctr">
            <a:normAutofit fontScale="40000" lnSpcReduction="20000"/>
          </a:bodyPr>
          <a:lstStyle/>
          <a:p>
            <a:pPr algn="ctr"/>
            <a:r>
              <a:rPr lang="ar-SA" sz="11200" dirty="0"/>
              <a:t> </a:t>
            </a:r>
            <a:endParaRPr lang="en-US" sz="11200" dirty="0"/>
          </a:p>
          <a:p>
            <a:r>
              <a:rPr lang="ar-SA" sz="4400" b="1" dirty="0"/>
              <a:t> </a:t>
            </a:r>
            <a:endParaRPr lang="en-US" sz="4400" dirty="0"/>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fa-IR"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0" name="Picture 9" descr="C:\Users\a\Desktop\66565989841.jpg"/>
          <p:cNvPicPr/>
          <p:nvPr/>
        </p:nvPicPr>
        <p:blipFill>
          <a:blip r:embed="rId2"/>
          <a:srcRect/>
          <a:stretch>
            <a:fillRect/>
          </a:stretch>
        </p:blipFill>
        <p:spPr bwMode="auto">
          <a:xfrm>
            <a:off x="1881458" y="1748198"/>
            <a:ext cx="5381087" cy="3361606"/>
          </a:xfrm>
          <a:prstGeom prst="rect">
            <a:avLst/>
          </a:prstGeom>
          <a:noFill/>
          <a:ln w="9525">
            <a:noFill/>
            <a:miter lim="800000"/>
            <a:headEnd/>
            <a:tailEnd/>
          </a:ln>
        </p:spPr>
      </p:pic>
    </p:spTree>
  </p:cSld>
  <p:clrMapOvr>
    <a:masterClrMapping/>
  </p:clrMapOvr>
  <p:transition advTm="5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14290"/>
            <a:ext cx="8229600" cy="6286544"/>
          </a:xfrm>
        </p:spPr>
        <p:txBody>
          <a:bodyPr>
            <a:normAutofit fontScale="92500" lnSpcReduction="20000"/>
          </a:bodyPr>
          <a:lstStyle/>
          <a:p>
            <a:pPr algn="just" rtl="0"/>
            <a:r>
              <a:rPr lang="fa-IR" dirty="0" smtClean="0"/>
              <a:t> </a:t>
            </a:r>
            <a:endParaRPr lang="en-US" dirty="0" smtClean="0"/>
          </a:p>
          <a:p>
            <a:r>
              <a:rPr lang="en-US" dirty="0" smtClean="0"/>
              <a:t>	</a:t>
            </a:r>
            <a:r>
              <a:rPr lang="ar-SA" b="1" dirty="0" smtClean="0"/>
              <a:t>ال اس دی</a:t>
            </a:r>
            <a:r>
              <a:rPr lang="en-US" b="1" dirty="0" smtClean="0"/>
              <a:t> (L.S.D)</a:t>
            </a:r>
            <a:r>
              <a:rPr lang="en-US" dirty="0" smtClean="0"/>
              <a:t> </a:t>
            </a:r>
            <a:r>
              <a:rPr lang="ar-SA" dirty="0" smtClean="0"/>
              <a:t>یک </a:t>
            </a:r>
            <a:r>
              <a:rPr lang="ar-SA" b="1" dirty="0" smtClean="0"/>
              <a:t>ماده مخدر توهم زا</a:t>
            </a:r>
            <a:r>
              <a:rPr lang="ar-SA" dirty="0" smtClean="0"/>
              <a:t> است . ابتدا شما را با این ماده ی مخدر آشنا کرده و از اثرات، عوارض، اعتیاد و … آن می گوییم. ال. اس. دی</a:t>
            </a:r>
            <a:r>
              <a:rPr lang="en-US" dirty="0" smtClean="0"/>
              <a:t> (d-lysergic acid diethylamide) </a:t>
            </a:r>
            <a:r>
              <a:rPr lang="ar-SA" dirty="0" smtClean="0"/>
              <a:t>با نام های اسید، حبه قرص، سفر، نقطه های ریز، شیشه پنجره، آسمان آبی، </a:t>
            </a:r>
            <a:r>
              <a:rPr lang="ar-SA" dirty="0" smtClean="0"/>
              <a:t>کاغذ</a:t>
            </a:r>
            <a:r>
              <a:rPr lang="en-US" dirty="0" smtClean="0"/>
              <a:t> </a:t>
            </a:r>
            <a:r>
              <a:rPr lang="ar-SA" dirty="0" smtClean="0"/>
              <a:t>خشک</a:t>
            </a:r>
            <a:r>
              <a:rPr lang="en-US" dirty="0" smtClean="0"/>
              <a:t> </a:t>
            </a:r>
            <a:r>
              <a:rPr lang="ar-SA" dirty="0" smtClean="0"/>
              <a:t>کن</a:t>
            </a:r>
            <a:r>
              <a:rPr lang="en-US" dirty="0" smtClean="0"/>
              <a:t>.</a:t>
            </a:r>
            <a:br>
              <a:rPr lang="en-US" dirty="0" smtClean="0"/>
            </a:br>
            <a:r>
              <a:rPr lang="ar-SA" dirty="0" smtClean="0"/>
              <a:t>که در سال ۱۹۴۳ توسط آلبرت هوفمن کشف شد، قوی ترین ماده توهم زایی است که تاکنون شناخته شده است. تأثیرات رفتاری آن حتی با دوز ۲۰ میکروگرم هم دیده شده است</a:t>
            </a:r>
            <a:r>
              <a:rPr lang="en-US" dirty="0" smtClean="0"/>
              <a:t>. LSD </a:t>
            </a:r>
            <a:r>
              <a:rPr lang="ar-SA" dirty="0" smtClean="0"/>
              <a:t>دارویی است که احساس شخص را نسبت به جایی که در آن است مختل می‌کند و اگر زیاد مصرف شود باعث ایجاد توهم می‌شود. ال. اس. دی از قارچی که بر روی چاودار یا سایر غلات رشد می‌کند؛ به دست می‌آید. ولی به طور مصنوعی هم ساخته می‌شود. مقدار کم ال. اس. دی برای مصارف پژوهشی به طور قانونی تهیه می‌شود و بیشتر به صورت قرص، کپسول و مایع در آزمایشگاههای غیر قانونی برای پخش در خیابان ها تولید می‌شود (گاهی به صورت یک ورقه ژلاتین یا یک قطعه کاغذ خشک کن که هر مربع آن یک دوز است). دوره حداکثر مصرف آن در اواخر دهه ۶۰ و اوایل دهه ۱۹۷۰ در اوج هیپی گری بوده است</a:t>
            </a:r>
            <a:r>
              <a:rPr lang="en-US" dirty="0" smtClean="0"/>
              <a:t>. LSD </a:t>
            </a:r>
            <a:r>
              <a:rPr lang="ar-SA" dirty="0" smtClean="0"/>
              <a:t>در کبد متابولیزه می‌شود و نیمه عمر آن در بدن تقریباً ۲ ساعت است. متابولیت های آن اثرات روانگردان ندارند</a:t>
            </a:r>
            <a:endParaRPr lang="fa-IR" dirty="0"/>
          </a:p>
        </p:txBody>
      </p:sp>
    </p:spTree>
  </p:cSld>
  <p:clrMapOvr>
    <a:masterClrMapping/>
  </p:clrMapOvr>
  <p:transition advTm="5000">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142984"/>
            <a:ext cx="8229600" cy="5043509"/>
          </a:xfrm>
        </p:spPr>
        <p:txBody>
          <a:bodyPr>
            <a:noAutofit/>
          </a:bodyPr>
          <a:lstStyle/>
          <a:p>
            <a:r>
              <a:rPr lang="en-US" sz="1600" dirty="0" smtClean="0"/>
              <a:t> </a:t>
            </a:r>
          </a:p>
          <a:p>
            <a:r>
              <a:rPr lang="ar-SA" sz="1600" dirty="0" smtClean="0"/>
              <a:t>اثرات مصرف</a:t>
            </a:r>
            <a:r>
              <a:rPr lang="en-US" sz="1600" dirty="0" smtClean="0"/>
              <a:t> LSD </a:t>
            </a:r>
            <a:r>
              <a:rPr lang="ar-SA" sz="1600" dirty="0" smtClean="0"/>
              <a:t>می‌تواند غیر قابل پیش بینی باشد. این اثرات به میزان مصرف، شخصیت مصرف کننده و در موارد اندکی به محیط و محل مصرف</a:t>
            </a:r>
            <a:r>
              <a:rPr lang="en-US" sz="1600" dirty="0" smtClean="0"/>
              <a:t> LSD </a:t>
            </a:r>
            <a:r>
              <a:rPr lang="ar-SA" sz="1600" dirty="0" smtClean="0"/>
              <a:t>بستگی دارد. معمولاً تأثیرات آن ۳۰ تا ۶۰ دقیقه پس از مصرف ظاهر می‌شود و ۶ تا ۱۲ ساعت به طول می‌انجامد. ۴ ساعت اول که بیشترین تأثیر</a:t>
            </a:r>
            <a:r>
              <a:rPr lang="en-US" sz="1600" dirty="0" smtClean="0"/>
              <a:t> LSD </a:t>
            </a:r>
            <a:r>
              <a:rPr lang="ar-SA" sz="1600" dirty="0" smtClean="0"/>
              <a:t>وجود دارد؛ یک</a:t>
            </a:r>
            <a:r>
              <a:rPr lang="en-US" sz="1600" dirty="0" smtClean="0"/>
              <a:t> Trip </a:t>
            </a:r>
            <a:r>
              <a:rPr lang="ar-SA" sz="1600" dirty="0" smtClean="0"/>
              <a:t>نامیده می‌شود. مقدار معمول خیابانی</a:t>
            </a:r>
            <a:r>
              <a:rPr lang="en-US" sz="1600" dirty="0" smtClean="0"/>
              <a:t> LSD </a:t>
            </a:r>
            <a:r>
              <a:rPr lang="ar-SA" sz="1600" dirty="0" smtClean="0"/>
              <a:t>از ۵۰ تا ۳۰۰ میکروگرم است که به همین علت می‌توان</a:t>
            </a:r>
            <a:r>
              <a:rPr lang="en-US" sz="1600" dirty="0" smtClean="0"/>
              <a:t> LSD </a:t>
            </a:r>
            <a:r>
              <a:rPr lang="ar-SA" sz="1600" dirty="0" smtClean="0"/>
              <a:t>را بر روی کاغذ خشک کن یا پشت تمبرهای پستی نیز قرار داد</a:t>
            </a:r>
            <a:r>
              <a:rPr lang="en-US" sz="1600" dirty="0" smtClean="0"/>
              <a:t>.</a:t>
            </a:r>
            <a:br>
              <a:rPr lang="en-US" sz="1600" dirty="0" smtClean="0"/>
            </a:br>
            <a:r>
              <a:rPr lang="ar-SA" sz="1600" dirty="0" smtClean="0"/>
              <a:t>یکی از اثرات</a:t>
            </a:r>
            <a:r>
              <a:rPr lang="en-US" sz="1600" dirty="0" smtClean="0"/>
              <a:t> LSD </a:t>
            </a:r>
            <a:r>
              <a:rPr lang="ar-SA" sz="1600" dirty="0" smtClean="0"/>
              <a:t>ایجاد تغییرات هیجانی و حسی در مصرف کننده است. این تغییرات بیشتر از علایم فیزیکی مصرف است. معمولاً شخص مصرف کننده ابتدا دچار هیجان ها و احساسات شدید و متفاوتی می‌شود و یا احساسات و هیجانات او به سرعت تغییر می‌کند. اگر مصرف</a:t>
            </a:r>
            <a:r>
              <a:rPr lang="en-US" sz="1600" dirty="0" smtClean="0"/>
              <a:t> LSD </a:t>
            </a:r>
            <a:r>
              <a:rPr lang="ar-SA" sz="1600" dirty="0" smtClean="0"/>
              <a:t>بیشتر شود؛ مصرف کننده دچار توهمات بصری لذت بخشی می‌شود. درک مصرف کننده از زمان و از خودش تغییر می‌کند. گاه ممکن است به نظر برسد حواس پنج گانه با هم مخلوط شده اند. حس لامسه بیشتر می‌شود. مصرف کننده ممکن است حس کند رنگ ها را می‌شنود و یا صداها را می‌بیند. به این حالت حس آمیزی</a:t>
            </a:r>
            <a:r>
              <a:rPr lang="en-US" sz="1600" dirty="0" smtClean="0"/>
              <a:t> (</a:t>
            </a:r>
            <a:r>
              <a:rPr lang="en-US" sz="1600" dirty="0" err="1" smtClean="0"/>
              <a:t>Synesthesia</a:t>
            </a:r>
            <a:r>
              <a:rPr lang="en-US" sz="1600" dirty="0" smtClean="0"/>
              <a:t>) </a:t>
            </a:r>
            <a:r>
              <a:rPr lang="ar-SA" sz="1600" dirty="0" smtClean="0"/>
              <a:t>می‌گویند. در بسیاری افراد، این تغییرات حواس باعث ایجاد ترس و وحشت می‌شوند</a:t>
            </a:r>
            <a:r>
              <a:rPr lang="en-US" sz="1600" dirty="0" smtClean="0"/>
              <a:t>.</a:t>
            </a:r>
            <a:br>
              <a:rPr lang="en-US" sz="1600" dirty="0" smtClean="0"/>
            </a:br>
            <a:r>
              <a:rPr lang="ar-SA" sz="1600" dirty="0" smtClean="0"/>
              <a:t>اگر مصرف</a:t>
            </a:r>
            <a:r>
              <a:rPr lang="en-US" sz="1600" dirty="0" smtClean="0"/>
              <a:t> LSD </a:t>
            </a:r>
            <a:r>
              <a:rPr lang="ar-SA" sz="1600" dirty="0" smtClean="0"/>
              <a:t>یک “سفر خوب” باشد مصرف کننده احساس سرخوشی و پرواز می‌کند و اگر یک “سفر بد” باشد، مصرف کننده دچار حس بدی می‌شود. معمولاً اثرات مصرف </a:t>
            </a:r>
            <a:r>
              <a:rPr lang="en-US" sz="1600" dirty="0" smtClean="0"/>
              <a:t>LSD </a:t>
            </a:r>
            <a:r>
              <a:rPr lang="ar-SA" sz="1600" dirty="0" smtClean="0"/>
              <a:t>پس از ۱۲ ساعت رو به تحلیل می‌رود. تأثیرات فیزیکی اولیه انگشت شمارند و شامل سرگیجه، بی حسی، خستگی، ضعف عضلات و لرزش، رفلکس های سریع، افزایش فشار خون، ضربان قلب و دمای بدن، آسیب دیدن مهارت های حرکتی (اختلال تعادل)، تهوع و تشنج می‌شوند. مهم ترین علایم فیزیکی آن قهقهه های ناگهانی است. این قهقهه ها ممکن است در برابر اتفاقاتی که معمولاً خنده دار نیستند؛ پیش بیاید و اغلب هم قابل کنترل نیستند. تغییرات مهم در قوه درک، فکر و خلق با فاصله زمانی اندکی پس از اثرات فیزیکی ظاهر می‌شوند</a:t>
            </a:r>
            <a:endParaRPr lang="fa-IR" sz="1600" dirty="0"/>
          </a:p>
        </p:txBody>
      </p:sp>
      <p:sp>
        <p:nvSpPr>
          <p:cNvPr id="2" name="Title 1"/>
          <p:cNvSpPr>
            <a:spLocks noGrp="1"/>
          </p:cNvSpPr>
          <p:nvPr>
            <p:ph type="title"/>
          </p:nvPr>
        </p:nvSpPr>
        <p:spPr/>
        <p:txBody>
          <a:bodyPr>
            <a:normAutofit/>
          </a:bodyPr>
          <a:lstStyle/>
          <a:p>
            <a:pPr algn="ctr"/>
            <a:r>
              <a:rPr lang="fa-IR" b="1" dirty="0" smtClean="0"/>
              <a:t>اثرات مصرف</a:t>
            </a:r>
            <a:r>
              <a:rPr lang="en-US" b="1" dirty="0" smtClean="0"/>
              <a:t> (LSD)</a:t>
            </a:r>
            <a:endParaRPr lang="fa-IR" dirty="0"/>
          </a:p>
        </p:txBody>
      </p:sp>
    </p:spTree>
  </p:cSld>
  <p:clrMapOvr>
    <a:masterClrMapping/>
  </p:clrMapOvr>
  <p:transition advTm="5000">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طعم دهنده قلیان و آسیب های آن</a:t>
            </a:r>
            <a:endParaRPr lang="fa-IR" dirty="0"/>
          </a:p>
        </p:txBody>
      </p:sp>
      <p:pic>
        <p:nvPicPr>
          <p:cNvPr id="4" name="Picture 3" descr="hookah-bar"/>
          <p:cNvPicPr/>
          <p:nvPr/>
        </p:nvPicPr>
        <p:blipFill>
          <a:blip r:embed="rId2"/>
          <a:srcRect/>
          <a:stretch>
            <a:fillRect/>
          </a:stretch>
        </p:blipFill>
        <p:spPr bwMode="auto">
          <a:xfrm>
            <a:off x="2571736" y="1285860"/>
            <a:ext cx="4286280" cy="5149289"/>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89"/>
            <a:ext cx="8229600" cy="6643711"/>
          </a:xfrm>
        </p:spPr>
        <p:txBody>
          <a:bodyPr>
            <a:normAutofit fontScale="77500" lnSpcReduction="20000"/>
          </a:bodyPr>
          <a:lstStyle/>
          <a:p>
            <a:r>
              <a:rPr lang="fa-IR" dirty="0" smtClean="0"/>
              <a:t>آیا راجع به آسیب های مواد تشکیل دهنده طعم دهنده های قلیان ها اطلاعی دارید و میدانید چه آسیب هایی به سلامتی تان وارد می کنند</a:t>
            </a:r>
            <a:endParaRPr lang="en-US" dirty="0" smtClean="0"/>
          </a:p>
          <a:p>
            <a:r>
              <a:rPr lang="fa-IR" dirty="0" smtClean="0"/>
              <a:t>رئیس مرکز سلامت کار و محیط وزارت بهداشت نسبت به افزودنی‌های معطر به تنباکوی قلیان که سرطان‌زاست، هشدار داد و گفت: جای تأسف است که یک جوان برای تهیه نان باید نیم ساعت وقت بگذارد ولی برای تهیه سیگار حداکثر سه دقیقه وقت می‌گذارد</a:t>
            </a:r>
            <a:r>
              <a:rPr lang="en-US" dirty="0" smtClean="0"/>
              <a:t>.</a:t>
            </a:r>
          </a:p>
          <a:p>
            <a:r>
              <a:rPr lang="fa-IR" dirty="0" smtClean="0"/>
              <a:t>خسرو صادق‌نیت رئیس مرکز سلامت کار و محیط وزارت بهداشت راهکارهای سازمان بهداشت جهانی به‌منظور کاهش دخانیات در کشورها را مثبت ارزیابی کرد و اظهار داشت: یکی از راهکارها افزایش مالیات به‌منظور کاهش مصرف است و دیگری ساماندهی عرضه است</a:t>
            </a:r>
            <a:r>
              <a:rPr lang="en-US" dirty="0" smtClean="0"/>
              <a:t>.</a:t>
            </a:r>
          </a:p>
          <a:p>
            <a:r>
              <a:rPr lang="fa-IR" dirty="0" smtClean="0"/>
              <a:t>وی افزود: جای تأسف است که یک جوان برای تهیه نان باید نیم ساعت وقت بگذارد ولی برای تهیه سیگار حداکثر سه دقیقه وقت می‌گذارد و ما با همکاری وزارت صنایع، ساماندهی این کار را دنبال می‌کنیم</a:t>
            </a:r>
            <a:r>
              <a:rPr lang="en-US" dirty="0" smtClean="0"/>
              <a:t>.</a:t>
            </a:r>
          </a:p>
          <a:p>
            <a:r>
              <a:rPr lang="fa-IR" dirty="0" smtClean="0"/>
              <a:t>صادق‌نیت با بیان اینکه بسته‌بندی دخانیات نیز نباید اغواکننده باشد، گفت: یکی دیگر از کارهایمان ساده‌سازی پاکت‌های سیگار است تا برای دختران جوان جذاب نباشد؛ دیگر اقدام نیز ممنوعیت استفاده از مواد معطر است که هم‌اینک در قلیان استفاده می‌شود</a:t>
            </a:r>
            <a:r>
              <a:rPr lang="en-US" dirty="0" smtClean="0"/>
              <a:t>.</a:t>
            </a:r>
          </a:p>
          <a:p>
            <a:r>
              <a:rPr lang="fa-IR" dirty="0" smtClean="0"/>
              <a:t>وی این افزودنی‌ها را صنعتی و سرطان‌زا دانست و گفت: یکی از مواد، بنزن است که ظرف سه سال ایجاد سرطان خون می‌کند؛ تنباکوهای معطر نیز عموماً کپک‌زده و خراب هستند که با مواد افزودنی آن را قابل استفاده می‌کنند</a:t>
            </a:r>
            <a:r>
              <a:rPr lang="en-US" dirty="0" smtClean="0"/>
              <a:t>.</a:t>
            </a:r>
          </a:p>
          <a:p>
            <a:r>
              <a:rPr lang="fa-IR" dirty="0" smtClean="0"/>
              <a:t>صادق‌نیت با اشاره به عملکرد کلینیک‌های ترک سیگار گفت: این شبکه در شهرها در حال تکمیل است و در کنار آن، مراکز بهداشتی نیز به مراکز مشاوره ترک دخانیات مجهز می‌شوند و مردم می‌توانند این خدمات مشاوره را به‌صورت رایگان دریافت کنند</a:t>
            </a:r>
            <a:endParaRPr lang="en-US" dirty="0" smtClean="0"/>
          </a:p>
          <a:p>
            <a:endParaRPr lang="fa-IR" dirty="0"/>
          </a:p>
        </p:txBody>
      </p:sp>
    </p:spTree>
  </p:cSld>
  <p:clrMapOvr>
    <a:masterClrMapping/>
  </p:clrMapOvr>
  <p:transition advTm="5000">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1428736"/>
            <a:ext cx="8372476" cy="1214446"/>
          </a:xfrm>
        </p:spPr>
        <p:txBody>
          <a:bodyPr>
            <a:normAutofit fontScale="90000"/>
          </a:bodyPr>
          <a:lstStyle/>
          <a:p>
            <a:pPr algn="ctr">
              <a:lnSpc>
                <a:spcPct val="200000"/>
              </a:lnSpc>
            </a:pPr>
            <a:r>
              <a:rPr lang="fa-IR" dirty="0" smtClean="0">
                <a:cs typeface="A Chamran" pitchFamily="2" charset="-78"/>
              </a:rPr>
              <a:t>به امید آگاهی نسل جوان از خطرات مواد مخدر و</a:t>
            </a:r>
            <a:endParaRPr lang="fa-IR" dirty="0">
              <a:cs typeface="A Chamran" pitchFamily="2" charset="-78"/>
            </a:endParaRPr>
          </a:p>
        </p:txBody>
      </p:sp>
      <p:sp>
        <p:nvSpPr>
          <p:cNvPr id="4" name="Rectangle 3"/>
          <p:cNvSpPr/>
          <p:nvPr/>
        </p:nvSpPr>
        <p:spPr>
          <a:xfrm>
            <a:off x="1643042" y="3143248"/>
            <a:ext cx="5727851" cy="923330"/>
          </a:xfrm>
          <a:prstGeom prst="rect">
            <a:avLst/>
          </a:prstGeom>
          <a:noFill/>
        </p:spPr>
        <p:txBody>
          <a:bodyPr wrap="none" lIns="91440" tIns="45720" rIns="91440" bIns="45720">
            <a:spAutoFit/>
          </a:bodyPr>
          <a:lstStyle/>
          <a:p>
            <a:pPr algn="ctr"/>
            <a:r>
              <a:rPr lang="fa-I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A Chamran" pitchFamily="2" charset="-78"/>
              </a:rPr>
              <a:t> جامعه ای عاری از اعتیاد</a:t>
            </a:r>
            <a:endParaRPr lang="fa-IR"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advTm="5000">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3250" y="1142984"/>
            <a:ext cx="5900750" cy="5715016"/>
          </a:xfrm>
        </p:spPr>
        <p:txBody>
          <a:bodyPr>
            <a:normAutofit fontScale="70000" lnSpcReduction="20000"/>
          </a:bodyPr>
          <a:lstStyle/>
          <a:p>
            <a:pPr algn="just"/>
            <a:r>
              <a:rPr lang="ar-SA" sz="2900" dirty="0"/>
              <a:t>اکستاسی مخدر جدیدی است که به دنبال مصرف آن شعور ، آگاهی و روان فرد مختل شده ، آستانه تحریک پذیری روانی او را پائین می‌آورد و بر قدرت سنجش واقعیت اثرمی‌گذارد و فرد را مستعد جنون می‌کند .ایجاد اعتماد به نفس بالا و شهامت و همچنین رفع ممنوعیتهای اخلاقی در فرد که از نتایج مصرف این داروهای توهم‌‌زا است فرد می‌تواند منشأ رفتارهای پرخطر و انحرافی بسیارزیادی در مصرف کنندگان آن باشد</a:t>
            </a:r>
            <a:r>
              <a:rPr lang="en-US" sz="2900" dirty="0"/>
              <a:t>.</a:t>
            </a:r>
          </a:p>
          <a:p>
            <a:pPr algn="just"/>
            <a:r>
              <a:rPr lang="fa-IR" sz="2900" dirty="0"/>
              <a:t>عوارض:</a:t>
            </a:r>
            <a:endParaRPr lang="en-US" sz="2900" dirty="0"/>
          </a:p>
          <a:p>
            <a:pPr algn="just"/>
            <a:r>
              <a:rPr lang="ar-SA" sz="2900" dirty="0"/>
              <a:t>مصرف قرص اكستازي مي‌تواند منجر به نارسايي حاد كليه و يا تخريب كليه شده و زندگي فرد را با خطر مرگ روبه رو كند. مهندس اميرحسين امينيان در گفت‌ وگو با خبرنگار بهداشت و درمان خبرگزاري دانشجويان ايران(ايسنا) منطقه يزد، اظهار داشت: اكستازي يا</a:t>
            </a:r>
            <a:r>
              <a:rPr lang="en-US" sz="2900" dirty="0"/>
              <a:t> MDMA(</a:t>
            </a:r>
            <a:r>
              <a:rPr lang="ar-SA" sz="2900" dirty="0"/>
              <a:t>متيل دي اكسيد متا آمفتامين) ماده‌اي است محرك و توهم‌زا كه از تغيير فرمول شيميايي آمفتامين بدست مي‌آيد و به شكل‌هاي مختلفي مانند پودر، ‌كپسول و اغلب به شكل قرص با رنگ‌هاي آبي، قهوه‌اي، ‌قرمز و مارك‌هاي گوناگون مانند ميسوبيشي و سوپرمن و به شكل غير قانوني توليد و در بازار قاچاق مواد مخدر توزيع مي‌شوند</a:t>
            </a:r>
            <a:r>
              <a:rPr lang="en-US" sz="2900" dirty="0"/>
              <a:t>.</a:t>
            </a:r>
          </a:p>
          <a:p>
            <a:pPr algn="just"/>
            <a:r>
              <a:rPr lang="fa-IR" sz="2900" dirty="0"/>
              <a:t>وي ادامه داد: بعضي تركيبات موجود در اين قرص‌ها با ايجاد دوره‌هاي شديد فراموشي، امكان سوء استفاده جنسي را بدون آن كه فرد قادر به يادآوري آن باشد، ايجاد كرده است</a:t>
            </a:r>
            <a:r>
              <a:rPr lang="en-US" sz="2900" dirty="0"/>
              <a:t>.</a:t>
            </a:r>
          </a:p>
          <a:p>
            <a:endParaRPr lang="fa-IR" dirty="0"/>
          </a:p>
        </p:txBody>
      </p:sp>
      <p:sp>
        <p:nvSpPr>
          <p:cNvPr id="2" name="Title 1"/>
          <p:cNvSpPr>
            <a:spLocks noGrp="1"/>
          </p:cNvSpPr>
          <p:nvPr>
            <p:ph type="title"/>
          </p:nvPr>
        </p:nvSpPr>
        <p:spPr>
          <a:xfrm>
            <a:off x="428596" y="0"/>
            <a:ext cx="8229600" cy="1143000"/>
          </a:xfrm>
        </p:spPr>
        <p:txBody>
          <a:bodyPr>
            <a:normAutofit/>
          </a:bodyPr>
          <a:lstStyle/>
          <a:p>
            <a:pPr algn="ctr"/>
            <a:r>
              <a:rPr lang="ar-SA" b="1" dirty="0" smtClean="0"/>
              <a:t>اکستاسی</a:t>
            </a:r>
            <a:endParaRPr lang="fa-IR" dirty="0"/>
          </a:p>
        </p:txBody>
      </p:sp>
      <p:pic>
        <p:nvPicPr>
          <p:cNvPr id="4" name="Picture 3" descr="قرصهای اکس"/>
          <p:cNvPicPr/>
          <p:nvPr/>
        </p:nvPicPr>
        <p:blipFill>
          <a:blip r:embed="rId2"/>
          <a:srcRect/>
          <a:stretch>
            <a:fillRect/>
          </a:stretch>
        </p:blipFill>
        <p:spPr bwMode="auto">
          <a:xfrm>
            <a:off x="357158" y="2357430"/>
            <a:ext cx="2701736" cy="2786082"/>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pPr algn="ctr"/>
            <a:r>
              <a:rPr lang="fa-IR" b="1" dirty="0"/>
              <a:t>قرص شب امتحان (ریتالین</a:t>
            </a:r>
            <a:r>
              <a:rPr lang="fa-IR" b="1" dirty="0" smtClean="0"/>
              <a:t>)</a:t>
            </a:r>
            <a:endParaRPr lang="fa-IR" dirty="0"/>
          </a:p>
        </p:txBody>
      </p:sp>
      <p:pic>
        <p:nvPicPr>
          <p:cNvPr id="6" name="docBigImg" descr="تاريخچه ريتالين (اثرات و عوارض مصرف آن)"/>
          <p:cNvPicPr/>
          <p:nvPr/>
        </p:nvPicPr>
        <p:blipFill>
          <a:blip r:embed="rId2"/>
          <a:srcRect/>
          <a:stretch>
            <a:fillRect/>
          </a:stretch>
        </p:blipFill>
        <p:spPr bwMode="auto">
          <a:xfrm>
            <a:off x="1285852" y="1071546"/>
            <a:ext cx="6914970" cy="4988916"/>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72560" cy="6143667"/>
          </a:xfrm>
        </p:spPr>
        <p:txBody>
          <a:bodyPr>
            <a:normAutofit/>
          </a:bodyPr>
          <a:lstStyle/>
          <a:p>
            <a:r>
              <a:rPr lang="en-US" b="1" dirty="0">
                <a:cs typeface="B Nazanin" pitchFamily="2" charset="-78"/>
              </a:rPr>
              <a:t>«</a:t>
            </a:r>
            <a:r>
              <a:rPr lang="fa-IR" b="1" dirty="0">
                <a:cs typeface="B Nazanin" pitchFamily="2" charset="-78"/>
              </a:rPr>
              <a:t>متيل فنيديت </a:t>
            </a:r>
            <a:r>
              <a:rPr lang="en-US" b="1" dirty="0">
                <a:cs typeface="B Nazanin" pitchFamily="2" charset="-78"/>
              </a:rPr>
              <a:t>«(MPH: Methylphenidate) </a:t>
            </a:r>
            <a:r>
              <a:rPr lang="fa-IR" b="1" dirty="0">
                <a:cs typeface="B Nazanin" pitchFamily="2" charset="-78"/>
              </a:rPr>
              <a:t>با نام تجاري «ريتالين</a:t>
            </a:r>
            <a:r>
              <a:rPr lang="en-US" b="1" dirty="0">
                <a:cs typeface="B Nazanin" pitchFamily="2" charset="-78"/>
              </a:rPr>
              <a:t>» Ritalin </a:t>
            </a:r>
            <a:r>
              <a:rPr lang="fa-IR" dirty="0">
                <a:cs typeface="B Nazanin" pitchFamily="2" charset="-78"/>
              </a:rPr>
              <a:t>توسط كمپاني داروسازي «نوارتين» در سال 1954 به بازار دارويي دنيا عرضه شد. در ابتدا قرار بود اين دارو براي درمان افسردگي، خواب آلودگي در طول روز و سندرم خستگي مزمن استفاده شود؛ اما بتدريج با پيشرفت علم و تجربه هاي گوناگون مشخص شد مي توان از اين دارو در درمان كودكاني كه دچار اختلال بيش فعالي و كم توجهي هستند </a:t>
            </a:r>
            <a:r>
              <a:rPr lang="en-US" dirty="0">
                <a:cs typeface="B Nazanin" pitchFamily="2" charset="-78"/>
              </a:rPr>
              <a:t>(ADHD) </a:t>
            </a:r>
            <a:r>
              <a:rPr lang="fa-IR" dirty="0">
                <a:cs typeface="B Nazanin" pitchFamily="2" charset="-78"/>
              </a:rPr>
              <a:t>نيز استفاده كرد</a:t>
            </a:r>
            <a:r>
              <a:rPr lang="en-US" dirty="0">
                <a:cs typeface="B Nazanin" pitchFamily="2" charset="-78"/>
              </a:rPr>
              <a:t>. </a:t>
            </a:r>
            <a:br>
              <a:rPr lang="en-US" dirty="0">
                <a:cs typeface="B Nazanin" pitchFamily="2" charset="-78"/>
              </a:rPr>
            </a:br>
            <a:r>
              <a:rPr lang="fa-IR" dirty="0">
                <a:cs typeface="B Nazanin" pitchFamily="2" charset="-78"/>
              </a:rPr>
              <a:t>در ابتدا تمام ماجرا از كالج هاي آمريكايي و استراليايي شروع شد. قرص «ريتالين» خواصي شبيه آمفتامين (همان قرصي كه به اكستازي مشهور است) دارد. آمفتامين ها گروهي از داروها هستند كه از نظر ساختماني با ناقل هاي عصبي نوراپي نفرين، اپي نفرين و دوپامين مربوطند و به نام «داروهاي مقلد سمپاتيك» يا «محرك سيستم عصبي مركزي» نيز معروفند. آمفتامين ها معمولاً به شکل پودر سفيدرنگ و گاهي سفيد متمايل به قهوه اي روشن يا سفيد چرک مشاهده مي شوند</a:t>
            </a:r>
          </a:p>
        </p:txBody>
      </p:sp>
    </p:spTree>
  </p:cSld>
  <p:clrMapOvr>
    <a:masterClrMapping/>
  </p:clrMapOvr>
  <p:transition advTm="500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14290"/>
            <a:ext cx="8229600" cy="4525963"/>
          </a:xfrm>
        </p:spPr>
        <p:txBody>
          <a:bodyPr>
            <a:noAutofit/>
          </a:bodyPr>
          <a:lstStyle/>
          <a:p>
            <a:r>
              <a:rPr lang="ar-SA" sz="2400" b="1" dirty="0"/>
              <a:t>عوارض مصرف مقادير زياد ريتالين</a:t>
            </a:r>
            <a:r>
              <a:rPr lang="en-US" sz="2400" b="1" dirty="0"/>
              <a:t>:</a:t>
            </a:r>
            <a:r>
              <a:rPr lang="en-US" sz="2400" dirty="0"/>
              <a:t/>
            </a:r>
            <a:br>
              <a:rPr lang="en-US" sz="2400" dirty="0"/>
            </a:br>
            <a:r>
              <a:rPr lang="en-US" sz="2400" dirty="0"/>
              <a:t> 1. </a:t>
            </a:r>
            <a:r>
              <a:rPr lang="ar-SA" sz="2400" dirty="0"/>
              <a:t>از دست دادن اشتها و سوء تغذيه و كاهش وزن</a:t>
            </a:r>
            <a:r>
              <a:rPr lang="en-US" sz="2400" dirty="0"/>
              <a:t/>
            </a:r>
            <a:br>
              <a:rPr lang="en-US" sz="2400" dirty="0"/>
            </a:br>
            <a:r>
              <a:rPr lang="en-US" sz="2400" dirty="0"/>
              <a:t>2. </a:t>
            </a:r>
            <a:r>
              <a:rPr lang="ar-SA" sz="2400" dirty="0"/>
              <a:t>لرزش و پرش عضلات</a:t>
            </a:r>
            <a:r>
              <a:rPr lang="en-US" sz="2400" dirty="0"/>
              <a:t/>
            </a:r>
            <a:br>
              <a:rPr lang="en-US" sz="2400" dirty="0"/>
            </a:br>
            <a:r>
              <a:rPr lang="en-US" sz="2400" dirty="0"/>
              <a:t>3. </a:t>
            </a:r>
            <a:r>
              <a:rPr lang="ar-SA" sz="2400" dirty="0"/>
              <a:t>تب، تشنج و سردرد</a:t>
            </a:r>
            <a:r>
              <a:rPr lang="en-US" sz="2400" dirty="0"/>
              <a:t/>
            </a:r>
            <a:br>
              <a:rPr lang="en-US" sz="2400" dirty="0"/>
            </a:br>
            <a:r>
              <a:rPr lang="en-US" sz="2400" dirty="0"/>
              <a:t>4. </a:t>
            </a:r>
            <a:r>
              <a:rPr lang="ar-SA" sz="2400" dirty="0"/>
              <a:t>نامنظم شدن ضربان قلب و تنفس که در مواردي مي تواند به شکل خطرناکي ادامه پيدا کند</a:t>
            </a:r>
            <a:r>
              <a:rPr lang="en-US" sz="2400" dirty="0"/>
              <a:t/>
            </a:r>
            <a:br>
              <a:rPr lang="en-US" sz="2400" dirty="0"/>
            </a:br>
            <a:r>
              <a:rPr lang="en-US" sz="2400" dirty="0"/>
              <a:t>5. </a:t>
            </a:r>
            <a:r>
              <a:rPr lang="ar-SA" sz="2400" dirty="0"/>
              <a:t>تکرار حرکات و اعمال بي هدف</a:t>
            </a:r>
            <a:r>
              <a:rPr lang="en-US" sz="2400" dirty="0"/>
              <a:t/>
            </a:r>
            <a:br>
              <a:rPr lang="en-US" sz="2400" dirty="0"/>
            </a:br>
            <a:r>
              <a:rPr lang="en-US" sz="2400" dirty="0"/>
              <a:t>6. </a:t>
            </a:r>
            <a:r>
              <a:rPr lang="ar-SA" sz="2400" dirty="0"/>
              <a:t>بروز حالت هاي پارانوييد(سوء ظن)، توهم و هذيان</a:t>
            </a:r>
            <a:r>
              <a:rPr lang="en-US" sz="2400" dirty="0"/>
              <a:t/>
            </a:r>
            <a:br>
              <a:rPr lang="en-US" sz="2400" dirty="0"/>
            </a:br>
            <a:r>
              <a:rPr lang="en-US" sz="2400" dirty="0"/>
              <a:t>7. </a:t>
            </a:r>
            <a:r>
              <a:rPr lang="ar-SA" sz="2400" dirty="0"/>
              <a:t>ضايعات پوستي مزمن و احساس حرکت و جنبش حشرات در زير پوست</a:t>
            </a:r>
            <a:r>
              <a:rPr lang="en-US" sz="2400" dirty="0"/>
              <a:t/>
            </a:r>
            <a:br>
              <a:rPr lang="en-US" sz="2400" dirty="0"/>
            </a:br>
            <a:r>
              <a:rPr lang="en-US" sz="2400" dirty="0"/>
              <a:t>8. </a:t>
            </a:r>
            <a:r>
              <a:rPr lang="ar-SA" sz="2400" dirty="0"/>
              <a:t>خودکشي و مرگ (تاکنون در چند مورد سوء مصرف ريتالين منجر به مرگ شده است)</a:t>
            </a:r>
            <a:r>
              <a:rPr lang="en-US" sz="2400" dirty="0"/>
              <a:t>.</a:t>
            </a:r>
            <a:endParaRPr lang="fa-IR" sz="2400" dirty="0"/>
          </a:p>
        </p:txBody>
      </p:sp>
      <p:pic>
        <p:nvPicPr>
          <p:cNvPr id="4" name="Picture 3" descr="http://s4.picofile.com/file/7768655050/migna_ir_454223Ritalin1.jpg"/>
          <p:cNvPicPr/>
          <p:nvPr/>
        </p:nvPicPr>
        <p:blipFill>
          <a:blip r:embed="rId2"/>
          <a:srcRect/>
          <a:stretch>
            <a:fillRect/>
          </a:stretch>
        </p:blipFill>
        <p:spPr bwMode="auto">
          <a:xfrm>
            <a:off x="3714744" y="4429132"/>
            <a:ext cx="1643074" cy="2167321"/>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ماری‌جوآنا</a:t>
            </a:r>
            <a:endParaRPr lang="fa-IR" dirty="0"/>
          </a:p>
        </p:txBody>
      </p:sp>
      <p:pic>
        <p:nvPicPr>
          <p:cNvPr id="4" name="Picture 3" descr="Cannabis Plant.jpg">
            <a:hlinkClick r:id="rId2"/>
          </p:cNvPr>
          <p:cNvPicPr/>
          <p:nvPr/>
        </p:nvPicPr>
        <p:blipFill>
          <a:blip r:embed="rId3"/>
          <a:srcRect/>
          <a:stretch>
            <a:fillRect/>
          </a:stretch>
        </p:blipFill>
        <p:spPr bwMode="auto">
          <a:xfrm>
            <a:off x="3000364" y="1500174"/>
            <a:ext cx="3238523" cy="4857784"/>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929330"/>
          </a:xfrm>
        </p:spPr>
        <p:txBody>
          <a:bodyPr>
            <a:normAutofit fontScale="25000" lnSpcReduction="20000"/>
          </a:bodyPr>
          <a:lstStyle/>
          <a:p>
            <a:r>
              <a:rPr lang="ar-SA" sz="8000" b="1" dirty="0"/>
              <a:t>گیاه‌شناسی</a:t>
            </a:r>
            <a:endParaRPr lang="en-US" sz="8000" dirty="0"/>
          </a:p>
          <a:p>
            <a:r>
              <a:rPr lang="en-US" sz="8000" dirty="0"/>
              <a:t>Cannabis</a:t>
            </a:r>
          </a:p>
          <a:p>
            <a:r>
              <a:rPr lang="en-US" sz="8000" b="1" dirty="0"/>
              <a:t>Source plant(s)</a:t>
            </a:r>
            <a:endParaRPr lang="en-US" sz="8000" dirty="0"/>
          </a:p>
          <a:p>
            <a:r>
              <a:rPr lang="ar-SA" sz="8000" i="1" dirty="0"/>
              <a:t>شاه‌دانه ساتیوا</a:t>
            </a:r>
            <a:r>
              <a:rPr lang="ar-SA" sz="8000" dirty="0"/>
              <a:t>، </a:t>
            </a:r>
            <a:r>
              <a:rPr lang="ar-SA" sz="8000" i="1" dirty="0"/>
              <a:t>کانابیس ایندیکا</a:t>
            </a:r>
            <a:r>
              <a:rPr lang="ar-SA" sz="8000" dirty="0"/>
              <a:t> </a:t>
            </a:r>
            <a:r>
              <a:rPr lang="en-US" sz="8000" i="1" dirty="0"/>
              <a:t>Cannabis </a:t>
            </a:r>
            <a:r>
              <a:rPr lang="en-US" sz="8000" i="1" dirty="0" err="1"/>
              <a:t>ruderalis</a:t>
            </a:r>
            <a:endParaRPr lang="en-US" sz="8000" dirty="0"/>
          </a:p>
          <a:p>
            <a:r>
              <a:rPr lang="en-US" sz="8000" b="1" dirty="0"/>
              <a:t>Part(s) of plant</a:t>
            </a:r>
            <a:endParaRPr lang="en-US" sz="8000" dirty="0"/>
          </a:p>
          <a:p>
            <a:r>
              <a:rPr lang="ar-SA" sz="8000" dirty="0"/>
              <a:t>گل</a:t>
            </a:r>
            <a:endParaRPr lang="en-US" sz="8000" dirty="0"/>
          </a:p>
          <a:p>
            <a:r>
              <a:rPr lang="en-US" sz="8000" b="1" dirty="0"/>
              <a:t>Geographic origin</a:t>
            </a:r>
            <a:endParaRPr lang="en-US" sz="8000" dirty="0"/>
          </a:p>
          <a:p>
            <a:r>
              <a:rPr lang="ar-SA" sz="8000" dirty="0"/>
              <a:t>آسیای مرکزی و آسیای جنوبی</a:t>
            </a:r>
            <a:endParaRPr lang="en-US" sz="8000" dirty="0"/>
          </a:p>
          <a:p>
            <a:r>
              <a:rPr lang="en-US" sz="8000" b="1" dirty="0"/>
              <a:t>Active ingredients</a:t>
            </a:r>
            <a:endParaRPr lang="en-US" sz="8000" dirty="0"/>
          </a:p>
          <a:p>
            <a:r>
              <a:rPr lang="ar-SA" sz="8000" dirty="0"/>
              <a:t>تتراهیدروکانابینول، </a:t>
            </a:r>
            <a:r>
              <a:rPr lang="en-US" sz="8000" u="sng" dirty="0" err="1">
                <a:hlinkClick r:id="rId2" tooltip="Cannabidiol (صفحه وجود ندارد)"/>
              </a:rPr>
              <a:t>cannabidiol</a:t>
            </a:r>
            <a:r>
              <a:rPr lang="ar-SA" sz="8000" dirty="0"/>
              <a:t>، </a:t>
            </a:r>
            <a:r>
              <a:rPr lang="en-US" sz="8000" u="sng" dirty="0" err="1">
                <a:hlinkClick r:id="rId3" tooltip="Cannabinol (صفحه وجود ندارد)"/>
              </a:rPr>
              <a:t>cannabinol</a:t>
            </a:r>
            <a:r>
              <a:rPr lang="ar-SA" sz="8000" dirty="0"/>
              <a:t>، </a:t>
            </a:r>
            <a:r>
              <a:rPr lang="en-US" sz="8000" u="sng" dirty="0" err="1">
                <a:hlinkClick r:id="rId4" tooltip="Tetrahydrocannabivarin (صفحه وجود ندارد)"/>
              </a:rPr>
              <a:t>tetrahydrocannabivarin</a:t>
            </a:r>
            <a:endParaRPr lang="en-US" sz="8000" dirty="0"/>
          </a:p>
          <a:p>
            <a:r>
              <a:rPr lang="en-US" sz="8000" b="1" dirty="0"/>
              <a:t>Main producers</a:t>
            </a:r>
            <a:endParaRPr lang="en-US" sz="8000" dirty="0"/>
          </a:p>
          <a:p>
            <a:r>
              <a:rPr lang="ar-SA" sz="8000" dirty="0"/>
              <a:t>افغانستان، کانادا، چین، کلمبیا، هند، مکزیک، اسپانیا، تایلند، ترکیه، آمریکا</a:t>
            </a:r>
            <a:endParaRPr lang="en-US" sz="8000" dirty="0"/>
          </a:p>
          <a:p>
            <a:r>
              <a:rPr lang="en-US" sz="8000" b="1" dirty="0"/>
              <a:t>Legal status</a:t>
            </a:r>
            <a:endParaRPr lang="en-US" sz="8000" dirty="0"/>
          </a:p>
          <a:p>
            <a:pPr lvl="0"/>
            <a:r>
              <a:rPr lang="en-US" sz="8000" dirty="0"/>
              <a:t>AU: Prohibited (S9)</a:t>
            </a:r>
          </a:p>
          <a:p>
            <a:pPr lvl="0"/>
            <a:r>
              <a:rPr lang="en-US" sz="8000" dirty="0"/>
              <a:t>CA: Schedule II</a:t>
            </a:r>
          </a:p>
          <a:p>
            <a:pPr lvl="0"/>
            <a:r>
              <a:rPr lang="en-US" sz="8000" dirty="0"/>
              <a:t>UK: Class B</a:t>
            </a:r>
          </a:p>
          <a:p>
            <a:pPr lvl="0"/>
            <a:r>
              <a:rPr lang="en-US" sz="8000" dirty="0"/>
              <a:t>US: Schedule I</a:t>
            </a:r>
          </a:p>
          <a:p>
            <a:pPr lvl="0"/>
            <a:r>
              <a:rPr lang="en-US" sz="8000" dirty="0"/>
              <a:t>UN: Narcotic Schedule I</a:t>
            </a:r>
          </a:p>
          <a:p>
            <a:endParaRPr lang="fa-IR" dirty="0"/>
          </a:p>
        </p:txBody>
      </p:sp>
      <p:sp>
        <p:nvSpPr>
          <p:cNvPr id="2" name="Title 1"/>
          <p:cNvSpPr>
            <a:spLocks noGrp="1"/>
          </p:cNvSpPr>
          <p:nvPr>
            <p:ph type="title"/>
          </p:nvPr>
        </p:nvSpPr>
        <p:spPr>
          <a:xfrm>
            <a:off x="500034" y="0"/>
            <a:ext cx="8229600" cy="1143000"/>
          </a:xfrm>
        </p:spPr>
        <p:txBody>
          <a:bodyPr/>
          <a:lstStyle/>
          <a:p>
            <a:pPr algn="ctr"/>
            <a:r>
              <a:rPr lang="ar-SA" b="1" i="1" dirty="0"/>
              <a:t>ماری‌جوآنا</a:t>
            </a:r>
            <a:endParaRPr lang="fa-IR" dirty="0"/>
          </a:p>
        </p:txBody>
      </p:sp>
    </p:spTree>
  </p:cSld>
  <p:clrMapOvr>
    <a:masterClrMapping/>
  </p:clrMapOvr>
  <p:transition advTm="5000">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00174"/>
            <a:ext cx="9144000" cy="4071966"/>
          </a:xfrm>
        </p:spPr>
        <p:txBody>
          <a:bodyPr>
            <a:normAutofit/>
          </a:bodyPr>
          <a:lstStyle/>
          <a:p>
            <a:pPr algn="just"/>
            <a:r>
              <a:rPr lang="fa-IR" sz="2400" b="1" dirty="0">
                <a:cs typeface="B Nazanin" pitchFamily="2" charset="-78"/>
              </a:rPr>
              <a:t>ماریجوآنا، گُل، گِراس، مرجان</a:t>
            </a:r>
            <a:r>
              <a:rPr lang="fa-IR" sz="2400" dirty="0">
                <a:cs typeface="B Nazanin" pitchFamily="2" charset="-78"/>
              </a:rPr>
              <a:t>،</a:t>
            </a:r>
            <a:r>
              <a:rPr lang="fa-IR" sz="2400" b="1" dirty="0">
                <a:cs typeface="B Nazanin" pitchFamily="2" charset="-78"/>
              </a:rPr>
              <a:t>علف</a:t>
            </a:r>
            <a:r>
              <a:rPr lang="fa-IR" sz="2400" dirty="0">
                <a:cs typeface="B Nazanin" pitchFamily="2" charset="-78"/>
              </a:rPr>
              <a:t> و یا </a:t>
            </a:r>
            <a:r>
              <a:rPr lang="fa-IR" sz="2400" b="1" dirty="0">
                <a:cs typeface="B Nazanin" pitchFamily="2" charset="-78"/>
              </a:rPr>
              <a:t>ماری</a:t>
            </a:r>
            <a:r>
              <a:rPr lang="fa-IR" sz="2400" dirty="0">
                <a:cs typeface="B Nazanin" pitchFamily="2" charset="-78"/>
              </a:rPr>
              <a:t>، گُلِ خشکِ گیاه شاه‌دانه(به انگلیسی: </a:t>
            </a:r>
            <a:r>
              <a:rPr lang="en-US" sz="2400" dirty="0">
                <a:cs typeface="B Nazanin" pitchFamily="2" charset="-78"/>
              </a:rPr>
              <a:t>Cannabis</a:t>
            </a:r>
            <a:r>
              <a:rPr lang="fa-IR" sz="2400" dirty="0">
                <a:cs typeface="B Nazanin" pitchFamily="2" charset="-78"/>
              </a:rPr>
              <a:t>) است که از آن به‌عنوان محرک و داروی روان‌گردانِ طبیعی استفاده می‌شود و در بین مصرف‌کنندگان در ایران بیشتر با نام </a:t>
            </a:r>
            <a:r>
              <a:rPr lang="fa-IR" sz="2400" i="1" dirty="0">
                <a:cs typeface="B Nazanin" pitchFamily="2" charset="-78"/>
              </a:rPr>
              <a:t>گل</a:t>
            </a:r>
            <a:r>
              <a:rPr lang="fa-IR" sz="2400" dirty="0">
                <a:cs typeface="B Nazanin" pitchFamily="2" charset="-78"/>
              </a:rPr>
              <a:t>، </a:t>
            </a:r>
            <a:r>
              <a:rPr lang="fa-IR" sz="2400" i="1" dirty="0">
                <a:cs typeface="B Nazanin" pitchFamily="2" charset="-78"/>
              </a:rPr>
              <a:t>ماری</a:t>
            </a:r>
            <a:r>
              <a:rPr lang="fa-IR" sz="2400" dirty="0">
                <a:cs typeface="B Nazanin" pitchFamily="2" charset="-78"/>
              </a:rPr>
              <a:t> یا </a:t>
            </a:r>
            <a:r>
              <a:rPr lang="fa-IR" sz="2400" i="1" dirty="0">
                <a:cs typeface="B Nazanin" pitchFamily="2" charset="-78"/>
              </a:rPr>
              <a:t>مرجان</a:t>
            </a:r>
            <a:r>
              <a:rPr lang="fa-IR" sz="2400" dirty="0">
                <a:cs typeface="B Nazanin" pitchFamily="2" charset="-78"/>
              </a:rPr>
              <a:t> شناخته شده است. به جز ماری‌جوانا، ترکیبات دیگری از گیاه شاه‌دانه نظیر حشیش و روغن حشیش نیز به‌دست می‌آید.</a:t>
            </a:r>
            <a:endParaRPr lang="en-US" sz="2400" dirty="0">
              <a:cs typeface="B Nazanin" pitchFamily="2" charset="-78"/>
            </a:endParaRPr>
          </a:p>
          <a:p>
            <a:pPr algn="just"/>
            <a:r>
              <a:rPr lang="fa-IR" sz="2400" dirty="0">
                <a:cs typeface="B Nazanin" pitchFamily="2" charset="-78"/>
              </a:rPr>
              <a:t>تتراهیدروکانابینول</a:t>
            </a:r>
            <a:r>
              <a:rPr lang="fa-IR" sz="2400" baseline="30000" dirty="0">
                <a:cs typeface="B Nazanin" pitchFamily="2" charset="-78"/>
              </a:rPr>
              <a:t>،</a:t>
            </a:r>
            <a:r>
              <a:rPr lang="fa-IR" sz="2400" dirty="0">
                <a:cs typeface="B Nazanin" pitchFamily="2" charset="-78"/>
              </a:rPr>
              <a:t> ترکیبِ مؤثر </a:t>
            </a:r>
            <a:r>
              <a:rPr lang="fa-IR" sz="2400" dirty="0" smtClean="0">
                <a:cs typeface="B Nazanin" pitchFamily="2" charset="-78"/>
              </a:rPr>
              <a:t>همهٔ </a:t>
            </a:r>
            <a:r>
              <a:rPr lang="fa-IR" sz="2400" dirty="0">
                <a:cs typeface="B Nazanin" pitchFamily="2" charset="-78"/>
              </a:rPr>
              <a:t>فراورده‌های گیاه شاهدانه و عامل اصلیِ آثارِ سرخوشی‌آورِ آن است. تَمدد اعصاب، درون‌اندیشی و افزایش اشتها از مهم‌ترین آثارِ دلخواه ذهنی و جسمیِ ماری‌جوانا است و از عوارض موقتیِ مهم مصرف آن می‌توان به کاهش حافظهٔ کوتاه‌مدت، خشکی دهان، سرخی‌دیدگان، اختلال در مهارت‌های حرکتی، و گاهی احساس اضطراب و وحشت اشاره کرد. مصرف درازمدت این ماده ممکن است اعتیاد روانی به همراه داشته باشد.</a:t>
            </a:r>
            <a:endParaRPr lang="en-US" sz="2400" dirty="0">
              <a:cs typeface="B Nazanin" pitchFamily="2" charset="-78"/>
            </a:endParaRPr>
          </a:p>
          <a:p>
            <a:endParaRPr lang="fa-IR" dirty="0"/>
          </a:p>
        </p:txBody>
      </p:sp>
    </p:spTree>
  </p:cSld>
  <p:clrMapOvr>
    <a:masterClrMapping/>
  </p:clrMapOvr>
  <p:transition advTm="5000">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a-IR"/>
          </a:p>
        </p:txBody>
      </p:sp>
      <p:sp>
        <p:nvSpPr>
          <p:cNvPr id="2" name="Title 1"/>
          <p:cNvSpPr>
            <a:spLocks noGrp="1"/>
          </p:cNvSpPr>
          <p:nvPr>
            <p:ph type="title"/>
          </p:nvPr>
        </p:nvSpPr>
        <p:spPr/>
        <p:txBody>
          <a:bodyPr/>
          <a:lstStyle/>
          <a:p>
            <a:endParaRPr lang="fa-IR"/>
          </a:p>
        </p:txBody>
      </p:sp>
      <p:pic>
        <p:nvPicPr>
          <p:cNvPr id="4" name="Picture 3" descr="C:\Users\a\Desktop\Presentation1.jpg"/>
          <p:cNvPicPr/>
          <p:nvPr/>
        </p:nvPicPr>
        <p:blipFill>
          <a:blip r:embed="rId2"/>
          <a:srcRect/>
          <a:stretch>
            <a:fillRect/>
          </a:stretch>
        </p:blipFill>
        <p:spPr bwMode="auto">
          <a:xfrm>
            <a:off x="0" y="-1379"/>
            <a:ext cx="9144000" cy="6860758"/>
          </a:xfrm>
          <a:prstGeom prst="rect">
            <a:avLst/>
          </a:prstGeom>
          <a:noFill/>
          <a:ln w="9525">
            <a:noFill/>
            <a:miter lim="800000"/>
            <a:headEnd/>
            <a:tailEnd/>
          </a:ln>
        </p:spPr>
      </p:pic>
    </p:spTree>
  </p:cSld>
  <p:clrMapOvr>
    <a:masterClrMapping/>
  </p:clrMapOvr>
  <p:transition advTm="5000">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TotalTime>
  <Words>845</Words>
  <Application>Microsoft Office PowerPoint</Application>
  <PresentationFormat>On-screen Show (4:3)</PresentationFormat>
  <Paragraphs>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ردپای بی صدا (دانستنیهای قرصهای روانگردان)</vt:lpstr>
      <vt:lpstr>اکستاسی</vt:lpstr>
      <vt:lpstr>قرص شب امتحان (ریتالین)</vt:lpstr>
      <vt:lpstr>PowerPoint Presentation</vt:lpstr>
      <vt:lpstr>PowerPoint Presentation</vt:lpstr>
      <vt:lpstr>ماری‌جوآنا</vt:lpstr>
      <vt:lpstr>ماری‌جوآنا</vt:lpstr>
      <vt:lpstr>PowerPoint Presentation</vt:lpstr>
      <vt:lpstr>PowerPoint Presentation</vt:lpstr>
      <vt:lpstr>PowerPoint Presentation</vt:lpstr>
      <vt:lpstr>اثرات مصرف (LSD)</vt:lpstr>
      <vt:lpstr>طعم دهنده قلیان و آسیب های آن</vt:lpstr>
      <vt:lpstr>PowerPoint Presentation</vt:lpstr>
      <vt:lpstr>به امید آگاهی نسل جوان از خطرات مواد مخدر 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ردپای بی صدا (دانستنیهای قرصهای روانگردان)</dc:title>
  <dc:creator>a</dc:creator>
  <cp:lastModifiedBy>m</cp:lastModifiedBy>
  <cp:revision>10</cp:revision>
  <dcterms:created xsi:type="dcterms:W3CDTF">2016-06-12T07:18:52Z</dcterms:created>
  <dcterms:modified xsi:type="dcterms:W3CDTF">2016-07-20T05:30:52Z</dcterms:modified>
</cp:coreProperties>
</file>